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66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3" r:id="rId14"/>
    <p:sldId id="285" r:id="rId15"/>
    <p:sldId id="286" r:id="rId16"/>
    <p:sldId id="287" r:id="rId17"/>
    <p:sldId id="28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8DD410-F2BC-4C60-B777-F1208F775E1F}" v="1" dt="2026-01-07T09:32:12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custSel addSld delSld modSld">
      <pc:chgData name="Mandy Morland" userId="a11db512-159d-4d76-b584-a2aac44b47c0" providerId="ADAL" clId="{D1E86093-0E97-4EEF-AC53-A8CBFE5AF3AD}" dt="2026-01-07T09:32:17.224" v="488" actId="1076"/>
      <pc:docMkLst>
        <pc:docMk/>
      </pc:docMkLst>
      <pc:sldChg chg="addSp modSp add mod">
        <pc:chgData name="Mandy Morland" userId="a11db512-159d-4d76-b584-a2aac44b47c0" providerId="ADAL" clId="{D1E86093-0E97-4EEF-AC53-A8CBFE5AF3AD}" dt="2026-01-07T09:32:17.224" v="488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2:17.224" v="488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modSp add mod">
        <pc:chgData name="Mandy Morland" userId="a11db512-159d-4d76-b584-a2aac44b47c0" providerId="ADAL" clId="{D1E86093-0E97-4EEF-AC53-A8CBFE5AF3AD}" dt="2025-12-17T12:15:42.401" v="58" actId="20577"/>
        <pc:sldMkLst>
          <pc:docMk/>
          <pc:sldMk cId="1576144758" sldId="266"/>
        </pc:sldMkLst>
        <pc:spChg chg="mod">
          <ac:chgData name="Mandy Morland" userId="a11db512-159d-4d76-b584-a2aac44b47c0" providerId="ADAL" clId="{D1E86093-0E97-4EEF-AC53-A8CBFE5AF3AD}" dt="2025-12-17T12:15:42.401" v="58" actId="20577"/>
          <ac:spMkLst>
            <pc:docMk/>
            <pc:sldMk cId="1576144758" sldId="266"/>
            <ac:spMk id="2" creationId="{0D9FA5E5-50E0-EC66-EB54-16D8029912A3}"/>
          </ac:spMkLst>
        </pc:spChg>
      </pc:sldChg>
      <pc:sldChg chg="addSp delSp modSp add mod">
        <pc:chgData name="Mandy Morland" userId="a11db512-159d-4d76-b584-a2aac44b47c0" providerId="ADAL" clId="{D1E86093-0E97-4EEF-AC53-A8CBFE5AF3AD}" dt="2025-12-17T13:39:43.483" v="485" actId="20577"/>
        <pc:sldMkLst>
          <pc:docMk/>
          <pc:sldMk cId="995245506" sldId="275"/>
        </pc:sldMkLst>
        <pc:spChg chg="add mod">
          <ac:chgData name="Mandy Morland" userId="a11db512-159d-4d76-b584-a2aac44b47c0" providerId="ADAL" clId="{D1E86093-0E97-4EEF-AC53-A8CBFE5AF3AD}" dt="2025-12-17T13:39:43.483" v="485" actId="20577"/>
          <ac:spMkLst>
            <pc:docMk/>
            <pc:sldMk cId="995245506" sldId="275"/>
            <ac:spMk id="4" creationId="{DB35964E-92D6-360C-2AA5-80C9D8794B82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5-12-17T12:17:56.737" v="78" actId="1076"/>
        <pc:sldMkLst>
          <pc:docMk/>
          <pc:sldMk cId="4043176118" sldId="276"/>
        </pc:sldMkLst>
        <pc:spChg chg="add mod">
          <ac:chgData name="Mandy Morland" userId="a11db512-159d-4d76-b584-a2aac44b47c0" providerId="ADAL" clId="{D1E86093-0E97-4EEF-AC53-A8CBFE5AF3AD}" dt="2025-12-17T12:17:07.994" v="70" actId="255"/>
          <ac:spMkLst>
            <pc:docMk/>
            <pc:sldMk cId="4043176118" sldId="276"/>
            <ac:spMk id="2" creationId="{DCE5A5E9-4E4D-23A9-E70B-25D399B477D9}"/>
          </ac:spMkLst>
        </pc:spChg>
        <pc:spChg chg="add mod">
          <ac:chgData name="Mandy Morland" userId="a11db512-159d-4d76-b584-a2aac44b47c0" providerId="ADAL" clId="{D1E86093-0E97-4EEF-AC53-A8CBFE5AF3AD}" dt="2025-12-17T12:17:56.737" v="78" actId="1076"/>
          <ac:spMkLst>
            <pc:docMk/>
            <pc:sldMk cId="4043176118" sldId="276"/>
            <ac:spMk id="6" creationId="{367A9437-8382-85A4-E2AF-D1DAD89609D6}"/>
          </ac:spMkLst>
        </pc:spChg>
        <pc:picChg chg="add mod">
          <ac:chgData name="Mandy Morland" userId="a11db512-159d-4d76-b584-a2aac44b47c0" providerId="ADAL" clId="{D1E86093-0E97-4EEF-AC53-A8CBFE5AF3AD}" dt="2025-12-17T12:17:24.264" v="72" actId="1076"/>
          <ac:picMkLst>
            <pc:docMk/>
            <pc:sldMk cId="4043176118" sldId="276"/>
            <ac:picMk id="4" creationId="{FDAD6F28-3D19-0700-FB44-F6A67C3080A4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2:19:46.949" v="96" actId="1076"/>
        <pc:sldMkLst>
          <pc:docMk/>
          <pc:sldMk cId="1026748415" sldId="277"/>
        </pc:sldMkLst>
        <pc:spChg chg="mod">
          <ac:chgData name="Mandy Morland" userId="a11db512-159d-4d76-b584-a2aac44b47c0" providerId="ADAL" clId="{D1E86093-0E97-4EEF-AC53-A8CBFE5AF3AD}" dt="2025-12-17T12:19:35.361" v="94" actId="26606"/>
          <ac:spMkLst>
            <pc:docMk/>
            <pc:sldMk cId="1026748415" sldId="277"/>
            <ac:spMk id="2" creationId="{CE7CA238-3049-292A-5FD5-D082E5CA9F2F}"/>
          </ac:spMkLst>
        </pc:spChg>
        <pc:spChg chg="mod">
          <ac:chgData name="Mandy Morland" userId="a11db512-159d-4d76-b584-a2aac44b47c0" providerId="ADAL" clId="{D1E86093-0E97-4EEF-AC53-A8CBFE5AF3AD}" dt="2025-12-17T12:19:46.949" v="96" actId="1076"/>
          <ac:spMkLst>
            <pc:docMk/>
            <pc:sldMk cId="1026748415" sldId="277"/>
            <ac:spMk id="3" creationId="{F9E8EDBB-172C-AF1A-8802-3F58808C4B61}"/>
          </ac:spMkLst>
        </pc:spChg>
        <pc:picChg chg="add mod">
          <ac:chgData name="Mandy Morland" userId="a11db512-159d-4d76-b584-a2aac44b47c0" providerId="ADAL" clId="{D1E86093-0E97-4EEF-AC53-A8CBFE5AF3AD}" dt="2025-12-17T12:19:35.361" v="94" actId="26606"/>
          <ac:picMkLst>
            <pc:docMk/>
            <pc:sldMk cId="1026748415" sldId="277"/>
            <ac:picMk id="5" creationId="{919C3F93-DCAD-A30E-725C-75EF78FBC25E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2:21:11.636" v="111" actId="1076"/>
        <pc:sldMkLst>
          <pc:docMk/>
          <pc:sldMk cId="2699167284" sldId="278"/>
        </pc:sldMkLst>
        <pc:spChg chg="add mod ord">
          <ac:chgData name="Mandy Morland" userId="a11db512-159d-4d76-b584-a2aac44b47c0" providerId="ADAL" clId="{D1E86093-0E97-4EEF-AC53-A8CBFE5AF3AD}" dt="2025-12-17T12:20:22.652" v="102" actId="255"/>
          <ac:spMkLst>
            <pc:docMk/>
            <pc:sldMk cId="2699167284" sldId="278"/>
            <ac:spMk id="5" creationId="{A70068ED-F9D4-351C-C524-3974BB541FF8}"/>
          </ac:spMkLst>
        </pc:spChg>
        <pc:spChg chg="add mod">
          <ac:chgData name="Mandy Morland" userId="a11db512-159d-4d76-b584-a2aac44b47c0" providerId="ADAL" clId="{D1E86093-0E97-4EEF-AC53-A8CBFE5AF3AD}" dt="2025-12-17T12:21:11.636" v="111" actId="1076"/>
          <ac:spMkLst>
            <pc:docMk/>
            <pc:sldMk cId="2699167284" sldId="278"/>
            <ac:spMk id="9" creationId="{751B1FE2-38A9-9D81-8011-EED923057A84}"/>
          </ac:spMkLst>
        </pc:spChg>
        <pc:picChg chg="add mod">
          <ac:chgData name="Mandy Morland" userId="a11db512-159d-4d76-b584-a2aac44b47c0" providerId="ADAL" clId="{D1E86093-0E97-4EEF-AC53-A8CBFE5AF3AD}" dt="2025-12-17T12:20:37.220" v="104" actId="1076"/>
          <ac:picMkLst>
            <pc:docMk/>
            <pc:sldMk cId="2699167284" sldId="278"/>
            <ac:picMk id="7" creationId="{A11E53EF-95C4-96C4-BEFA-94DEB48C0921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2:26:24.829" v="133" actId="20577"/>
        <pc:sldMkLst>
          <pc:docMk/>
          <pc:sldMk cId="2049330942" sldId="279"/>
        </pc:sldMkLst>
        <pc:spChg chg="mod">
          <ac:chgData name="Mandy Morland" userId="a11db512-159d-4d76-b584-a2aac44b47c0" providerId="ADAL" clId="{D1E86093-0E97-4EEF-AC53-A8CBFE5AF3AD}" dt="2025-12-17T12:26:21.925" v="132" actId="255"/>
          <ac:spMkLst>
            <pc:docMk/>
            <pc:sldMk cId="2049330942" sldId="279"/>
            <ac:spMk id="2" creationId="{E62C6D35-3F0E-5662-DF1B-9C3EDE123958}"/>
          </ac:spMkLst>
        </pc:spChg>
        <pc:spChg chg="mod">
          <ac:chgData name="Mandy Morland" userId="a11db512-159d-4d76-b584-a2aac44b47c0" providerId="ADAL" clId="{D1E86093-0E97-4EEF-AC53-A8CBFE5AF3AD}" dt="2025-12-17T12:26:24.829" v="133" actId="20577"/>
          <ac:spMkLst>
            <pc:docMk/>
            <pc:sldMk cId="2049330942" sldId="279"/>
            <ac:spMk id="3" creationId="{4EB7DB86-106D-4B4F-C0E6-0257E316E8C0}"/>
          </ac:spMkLst>
        </pc:spChg>
        <pc:picChg chg="add mod">
          <ac:chgData name="Mandy Morland" userId="a11db512-159d-4d76-b584-a2aac44b47c0" providerId="ADAL" clId="{D1E86093-0E97-4EEF-AC53-A8CBFE5AF3AD}" dt="2025-12-17T12:25:59.181" v="128" actId="14100"/>
          <ac:picMkLst>
            <pc:docMk/>
            <pc:sldMk cId="2049330942" sldId="279"/>
            <ac:picMk id="6" creationId="{6C822E00-D41B-6A37-9190-FD19599B54A2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3:27:35.770" v="148" actId="20577"/>
        <pc:sldMkLst>
          <pc:docMk/>
          <pc:sldMk cId="462318731" sldId="280"/>
        </pc:sldMkLst>
        <pc:spChg chg="add mod ord">
          <ac:chgData name="Mandy Morland" userId="a11db512-159d-4d76-b584-a2aac44b47c0" providerId="ADAL" clId="{D1E86093-0E97-4EEF-AC53-A8CBFE5AF3AD}" dt="2025-12-17T13:25:17.581" v="139" actId="255"/>
          <ac:spMkLst>
            <pc:docMk/>
            <pc:sldMk cId="462318731" sldId="280"/>
            <ac:spMk id="5" creationId="{623487B1-76BE-4735-A882-5BD4DB224820}"/>
          </ac:spMkLst>
        </pc:spChg>
        <pc:spChg chg="add mod">
          <ac:chgData name="Mandy Morland" userId="a11db512-159d-4d76-b584-a2aac44b47c0" providerId="ADAL" clId="{D1E86093-0E97-4EEF-AC53-A8CBFE5AF3AD}" dt="2025-12-17T13:27:35.770" v="148" actId="20577"/>
          <ac:spMkLst>
            <pc:docMk/>
            <pc:sldMk cId="462318731" sldId="280"/>
            <ac:spMk id="9" creationId="{71A6D400-18BC-7DCB-9826-608B2873B194}"/>
          </ac:spMkLst>
        </pc:spChg>
        <pc:picChg chg="add mod">
          <ac:chgData name="Mandy Morland" userId="a11db512-159d-4d76-b584-a2aac44b47c0" providerId="ADAL" clId="{D1E86093-0E97-4EEF-AC53-A8CBFE5AF3AD}" dt="2025-12-17T13:25:49.212" v="142" actId="1076"/>
          <ac:picMkLst>
            <pc:docMk/>
            <pc:sldMk cId="462318731" sldId="280"/>
            <ac:picMk id="7" creationId="{42F61C1D-50C1-B804-98AF-174BD5AE035A}"/>
          </ac:picMkLst>
        </pc:picChg>
      </pc:sldChg>
      <pc:sldChg chg="addSp delSp modSp new mod">
        <pc:chgData name="Mandy Morland" userId="a11db512-159d-4d76-b584-a2aac44b47c0" providerId="ADAL" clId="{D1E86093-0E97-4EEF-AC53-A8CBFE5AF3AD}" dt="2025-12-17T13:30:09.768" v="167" actId="255"/>
        <pc:sldMkLst>
          <pc:docMk/>
          <pc:sldMk cId="1762567995" sldId="281"/>
        </pc:sldMkLst>
        <pc:spChg chg="mod">
          <ac:chgData name="Mandy Morland" userId="a11db512-159d-4d76-b584-a2aac44b47c0" providerId="ADAL" clId="{D1E86093-0E97-4EEF-AC53-A8CBFE5AF3AD}" dt="2025-12-17T13:30:09.768" v="167" actId="255"/>
          <ac:spMkLst>
            <pc:docMk/>
            <pc:sldMk cId="1762567995" sldId="281"/>
            <ac:spMk id="2" creationId="{CB9809AA-FF02-71B5-69F0-06900A8AD3D1}"/>
          </ac:spMkLst>
        </pc:spChg>
        <pc:spChg chg="add mod">
          <ac:chgData name="Mandy Morland" userId="a11db512-159d-4d76-b584-a2aac44b47c0" providerId="ADAL" clId="{D1E86093-0E97-4EEF-AC53-A8CBFE5AF3AD}" dt="2025-12-17T13:29:56.519" v="164" actId="255"/>
          <ac:spMkLst>
            <pc:docMk/>
            <pc:sldMk cId="1762567995" sldId="281"/>
            <ac:spMk id="7" creationId="{8A576D66-CD2D-7E4D-9D90-DE359B193FDB}"/>
          </ac:spMkLst>
        </pc:spChg>
        <pc:picChg chg="add mod ord">
          <ac:chgData name="Mandy Morland" userId="a11db512-159d-4d76-b584-a2aac44b47c0" providerId="ADAL" clId="{D1E86093-0E97-4EEF-AC53-A8CBFE5AF3AD}" dt="2025-12-17T13:29:46.325" v="162" actId="1076"/>
          <ac:picMkLst>
            <pc:docMk/>
            <pc:sldMk cId="1762567995" sldId="281"/>
            <ac:picMk id="5" creationId="{7DDB1514-09FB-56C1-79BE-31C1C943FB36}"/>
          </ac:picMkLst>
        </pc:picChg>
      </pc:sldChg>
      <pc:sldChg chg="modSp add mod">
        <pc:chgData name="Mandy Morland" userId="a11db512-159d-4d76-b584-a2aac44b47c0" providerId="ADAL" clId="{D1E86093-0E97-4EEF-AC53-A8CBFE5AF3AD}" dt="2025-12-17T13:31:57.445" v="191" actId="20577"/>
        <pc:sldMkLst>
          <pc:docMk/>
          <pc:sldMk cId="3198353798" sldId="283"/>
        </pc:sldMkLst>
        <pc:spChg chg="mod">
          <ac:chgData name="Mandy Morland" userId="a11db512-159d-4d76-b584-a2aac44b47c0" providerId="ADAL" clId="{D1E86093-0E97-4EEF-AC53-A8CBFE5AF3AD}" dt="2025-12-17T13:31:57.445" v="191" actId="20577"/>
          <ac:spMkLst>
            <pc:docMk/>
            <pc:sldMk cId="3198353798" sldId="283"/>
            <ac:spMk id="7" creationId="{372C015F-0803-B836-AB95-EB0993576AFC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7T13:39:17.521" v="477" actId="255"/>
        <pc:sldMkLst>
          <pc:docMk/>
          <pc:sldMk cId="3634308288" sldId="284"/>
        </pc:sldMkLst>
        <pc:spChg chg="mod">
          <ac:chgData name="Mandy Morland" userId="a11db512-159d-4d76-b584-a2aac44b47c0" providerId="ADAL" clId="{D1E86093-0E97-4EEF-AC53-A8CBFE5AF3AD}" dt="2025-12-17T13:39:17.521" v="477" actId="255"/>
          <ac:spMkLst>
            <pc:docMk/>
            <pc:sldMk cId="3634308288" sldId="284"/>
            <ac:spMk id="2" creationId="{092AB1CD-C58F-7938-2FD2-82555F6464E2}"/>
          </ac:spMkLst>
        </pc:spChg>
        <pc:spChg chg="mod">
          <ac:chgData name="Mandy Morland" userId="a11db512-159d-4d76-b584-a2aac44b47c0" providerId="ADAL" clId="{D1E86093-0E97-4EEF-AC53-A8CBFE5AF3AD}" dt="2025-12-17T13:38:52.394" v="471" actId="20577"/>
          <ac:spMkLst>
            <pc:docMk/>
            <pc:sldMk cId="3634308288" sldId="284"/>
            <ac:spMk id="3" creationId="{F7D615BE-EBD9-9487-35FB-1325CE845540}"/>
          </ac:spMkLst>
        </pc:spChg>
        <pc:picChg chg="add mod">
          <ac:chgData name="Mandy Morland" userId="a11db512-159d-4d76-b584-a2aac44b47c0" providerId="ADAL" clId="{D1E86093-0E97-4EEF-AC53-A8CBFE5AF3AD}" dt="2025-12-17T13:38:27.458" v="450" actId="26606"/>
          <ac:picMkLst>
            <pc:docMk/>
            <pc:sldMk cId="3634308288" sldId="284"/>
            <ac:picMk id="5" creationId="{74B03049-C716-AF2C-1B7C-F406EC503B3A}"/>
          </ac:picMkLst>
        </pc:picChg>
      </pc:sldChg>
      <pc:sldChg chg="modSp add mod">
        <pc:chgData name="Mandy Morland" userId="a11db512-159d-4d76-b584-a2aac44b47c0" providerId="ADAL" clId="{D1E86093-0E97-4EEF-AC53-A8CBFE5AF3AD}" dt="2025-12-17T13:32:42.132" v="227" actId="20577"/>
        <pc:sldMkLst>
          <pc:docMk/>
          <pc:sldMk cId="3561151257" sldId="285"/>
        </pc:sldMkLst>
        <pc:spChg chg="mod">
          <ac:chgData name="Mandy Morland" userId="a11db512-159d-4d76-b584-a2aac44b47c0" providerId="ADAL" clId="{D1E86093-0E97-4EEF-AC53-A8CBFE5AF3AD}" dt="2025-12-17T13:32:42.132" v="227" actId="20577"/>
          <ac:spMkLst>
            <pc:docMk/>
            <pc:sldMk cId="3561151257" sldId="285"/>
            <ac:spMk id="7" creationId="{CFC03B4E-ACE7-506D-2E3D-D41945D3A420}"/>
          </ac:spMkLst>
        </pc:spChg>
      </pc:sldChg>
      <pc:sldChg chg="modSp add mod">
        <pc:chgData name="Mandy Morland" userId="a11db512-159d-4d76-b584-a2aac44b47c0" providerId="ADAL" clId="{D1E86093-0E97-4EEF-AC53-A8CBFE5AF3AD}" dt="2025-12-17T13:36:12.477" v="327" actId="20577"/>
        <pc:sldMkLst>
          <pc:docMk/>
          <pc:sldMk cId="2280354909" sldId="286"/>
        </pc:sldMkLst>
        <pc:spChg chg="mod">
          <ac:chgData name="Mandy Morland" userId="a11db512-159d-4d76-b584-a2aac44b47c0" providerId="ADAL" clId="{D1E86093-0E97-4EEF-AC53-A8CBFE5AF3AD}" dt="2025-12-17T13:36:12.477" v="327" actId="20577"/>
          <ac:spMkLst>
            <pc:docMk/>
            <pc:sldMk cId="2280354909" sldId="286"/>
            <ac:spMk id="7" creationId="{B97114E4-C338-3D04-01E7-142E6582FAE7}"/>
          </ac:spMkLst>
        </pc:spChg>
      </pc:sldChg>
      <pc:sldChg chg="add">
        <pc:chgData name="Mandy Morland" userId="a11db512-159d-4d76-b584-a2aac44b47c0" providerId="ADAL" clId="{D1E86093-0E97-4EEF-AC53-A8CBFE5AF3AD}" dt="2025-12-17T13:35:28.458" v="307"/>
        <pc:sldMkLst>
          <pc:docMk/>
          <pc:sldMk cId="3185498169" sldId="287"/>
        </pc:sldMkLst>
      </pc:sldChg>
    </pc:docChg>
  </pc:docChgLst>
  <pc:docChgLst>
    <pc:chgData name="Cath Dutton" userId="80f4db4c-65b4-488d-94a2-91185a8354a2" providerId="ADAL" clId="{90E0A931-77A5-4D51-8272-C0615291F3AC}"/>
    <pc:docChg chg="modSld">
      <pc:chgData name="Cath Dutton" userId="80f4db4c-65b4-488d-94a2-91185a8354a2" providerId="ADAL" clId="{90E0A931-77A5-4D51-8272-C0615291F3AC}" dt="2025-12-19T14:52:55.181" v="93" actId="20577"/>
      <pc:docMkLst>
        <pc:docMk/>
      </pc:docMkLst>
      <pc:sldChg chg="modSp mod">
        <pc:chgData name="Cath Dutton" userId="80f4db4c-65b4-488d-94a2-91185a8354a2" providerId="ADAL" clId="{90E0A931-77A5-4D51-8272-C0615291F3AC}" dt="2025-12-19T14:52:55.181" v="93" actId="20577"/>
        <pc:sldMkLst>
          <pc:docMk/>
          <pc:sldMk cId="2280354909" sldId="286"/>
        </pc:sldMkLst>
        <pc:spChg chg="mod">
          <ac:chgData name="Cath Dutton" userId="80f4db4c-65b4-488d-94a2-91185a8354a2" providerId="ADAL" clId="{90E0A931-77A5-4D51-8272-C0615291F3AC}" dt="2025-12-19T14:52:55.181" v="93" actId="20577"/>
          <ac:spMkLst>
            <pc:docMk/>
            <pc:sldMk cId="2280354909" sldId="286"/>
            <ac:spMk id="7" creationId="{B97114E4-C338-3D04-01E7-142E6582FAE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homework-paper-pen-person-267491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logs.ed.ac.uk/careersinformed/navigating-the-ai-revolution-what-it-means-for-jobs/" TargetMode="Externa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logs.ed.ac.uk/careersinformed/navigating-the-ai-revolution-what-it-means-for-jobs/" TargetMode="Externa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handwriting/o/objectives.html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43" y="894658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B6656-7BBC-F37B-6688-1C145EC12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6CA70-62ED-2358-199A-4F1515E2A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Cumbria Growth Sector - Tourism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A lake surrounded by hills&#10;&#10;AI-generated content may be incorrect.">
            <a:extLst>
              <a:ext uri="{FF2B5EF4-FFF2-40B4-BE49-F238E27FC236}">
                <a16:creationId xmlns:a16="http://schemas.microsoft.com/office/drawing/2014/main" id="{A7B28BFD-69A2-6E40-E7D7-EBF012593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64314"/>
            <a:ext cx="4845184" cy="31467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2C015F-0803-B836-AB95-EB0993576AFC}"/>
              </a:ext>
            </a:extLst>
          </p:cNvPr>
          <p:cNvSpPr txBox="1"/>
          <p:nvPr/>
        </p:nvSpPr>
        <p:spPr>
          <a:xfrm>
            <a:off x="5760031" y="1939071"/>
            <a:ext cx="609420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Hotels/B&amp;Bs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Restaurants/cafes/pubs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Retail/shopping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Transport – train, buses, taxi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Music venues/theatres/outdoor   adventures </a:t>
            </a:r>
          </a:p>
        </p:txBody>
      </p:sp>
    </p:spTree>
    <p:extLst>
      <p:ext uri="{BB962C8B-B14F-4D97-AF65-F5344CB8AC3E}">
        <p14:creationId xmlns:p14="http://schemas.microsoft.com/office/powerpoint/2010/main" val="3198353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6BD272-04F3-A4D8-0D1D-81C7F0BA7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13295-7E72-7966-2D3A-467010BA7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Cumbria Growth Sector - Tourism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A lake surrounded by hills&#10;&#10;AI-generated content may be incorrect.">
            <a:extLst>
              <a:ext uri="{FF2B5EF4-FFF2-40B4-BE49-F238E27FC236}">
                <a16:creationId xmlns:a16="http://schemas.microsoft.com/office/drawing/2014/main" id="{09BAD66D-2F5B-8CB8-A9DD-0235FAA991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64314"/>
            <a:ext cx="4845184" cy="31467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C03B4E-ACE7-506D-2E3D-D41945D3A420}"/>
              </a:ext>
            </a:extLst>
          </p:cNvPr>
          <p:cNvSpPr txBox="1"/>
          <p:nvPr/>
        </p:nvSpPr>
        <p:spPr>
          <a:xfrm>
            <a:off x="5769863" y="2302864"/>
            <a:ext cx="6094206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en-GB" sz="3600" b="1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600" b="1" dirty="0">
                <a:latin typeface="Abadi" panose="020B0604020104020204" pitchFamily="34" charset="0"/>
              </a:rPr>
              <a:t>Which jobs are linked to tourism?</a:t>
            </a:r>
          </a:p>
          <a:p>
            <a:pPr marL="0" indent="0" algn="ctr">
              <a:buNone/>
            </a:pPr>
            <a:endParaRPr lang="en-GB" sz="3600" b="1" dirty="0">
              <a:latin typeface="Abadi" panose="020B0604020104020204" pitchFamily="34" charset="0"/>
            </a:endParaRPr>
          </a:p>
          <a:p>
            <a:pPr algn="ctr"/>
            <a:endParaRPr lang="en-GB" sz="1400" dirty="0">
              <a:latin typeface="Abadi" panose="020B0604020104020204" pitchFamily="34" charset="0"/>
            </a:endParaRPr>
          </a:p>
          <a:p>
            <a:pPr algn="ctr"/>
            <a:r>
              <a:rPr lang="en-GB" sz="2800" dirty="0">
                <a:latin typeface="Abadi" panose="020B0604020104020204" pitchFamily="34" charset="0"/>
              </a:rPr>
              <a:t>Aim for 5!</a:t>
            </a:r>
          </a:p>
        </p:txBody>
      </p:sp>
    </p:spTree>
    <p:extLst>
      <p:ext uri="{BB962C8B-B14F-4D97-AF65-F5344CB8AC3E}">
        <p14:creationId xmlns:p14="http://schemas.microsoft.com/office/powerpoint/2010/main" val="3561151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7D33B-0814-26F7-81D2-5E1996EC0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9861E-BC6A-2B00-2176-A2AC6D645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Cumbria Growth Sector - Tourism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A lake surrounded by hills&#10;&#10;AI-generated content may be incorrect.">
            <a:extLst>
              <a:ext uri="{FF2B5EF4-FFF2-40B4-BE49-F238E27FC236}">
                <a16:creationId xmlns:a16="http://schemas.microsoft.com/office/drawing/2014/main" id="{24CC21CD-D2A9-6ADF-BC4A-9BECC3B1EB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64314"/>
            <a:ext cx="4845184" cy="31467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7114E4-C338-3D04-01E7-142E6582FAE7}"/>
              </a:ext>
            </a:extLst>
          </p:cNvPr>
          <p:cNvSpPr txBox="1"/>
          <p:nvPr/>
        </p:nvSpPr>
        <p:spPr>
          <a:xfrm>
            <a:off x="5907515" y="1555613"/>
            <a:ext cx="6094206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Chef/baker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Managers, Human Resources, Marketing, Sales &amp; Revenue, Finance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>
                <a:latin typeface="Abadi" panose="020B0604020104020204" pitchFamily="34" charset="0"/>
              </a:rPr>
              <a:t>Receptionist</a:t>
            </a:r>
            <a:endParaRPr lang="en-GB" sz="3200" dirty="0">
              <a:latin typeface="Abadi" panose="020B0604020104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Food/alcohol supplier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Farms supplying fresh produce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Waiter/waitress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Housekeeper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Bus/train/car driver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3200" dirty="0">
                <a:latin typeface="Abadi" panose="020B0604020104020204" pitchFamily="34" charset="0"/>
              </a:rPr>
              <a:t>Attraction Assistants</a:t>
            </a:r>
          </a:p>
        </p:txBody>
      </p:sp>
    </p:spTree>
    <p:extLst>
      <p:ext uri="{BB962C8B-B14F-4D97-AF65-F5344CB8AC3E}">
        <p14:creationId xmlns:p14="http://schemas.microsoft.com/office/powerpoint/2010/main" val="2280354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2612C-4426-EA99-2255-EC2841485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20652-0232-92FF-ECCF-3718CC542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Today’s key question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EF5D51DE-6F74-084B-8179-4741224BB5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57" y="1588956"/>
            <a:ext cx="4686056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290EE7B-7CE6-3F9B-FEE9-D332E05CFF7B}"/>
              </a:ext>
            </a:extLst>
          </p:cNvPr>
          <p:cNvSpPr txBox="1"/>
          <p:nvPr/>
        </p:nvSpPr>
        <p:spPr>
          <a:xfrm>
            <a:off x="6448862" y="2151727"/>
            <a:ext cx="504347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4000" dirty="0">
                <a:latin typeface="Abadi" panose="020B0604020104020204" pitchFamily="34" charset="0"/>
              </a:rPr>
              <a:t>Could you see yourself working</a:t>
            </a:r>
          </a:p>
          <a:p>
            <a:pPr marL="0" indent="0" algn="ctr">
              <a:buNone/>
            </a:pPr>
            <a:r>
              <a:rPr lang="en-GB" sz="4000" dirty="0">
                <a:latin typeface="Abadi" panose="020B0604020104020204" pitchFamily="34" charset="0"/>
              </a:rPr>
              <a:t> in the Tourism Industry?</a:t>
            </a:r>
          </a:p>
        </p:txBody>
      </p:sp>
    </p:spTree>
    <p:extLst>
      <p:ext uri="{BB962C8B-B14F-4D97-AF65-F5344CB8AC3E}">
        <p14:creationId xmlns:p14="http://schemas.microsoft.com/office/powerpoint/2010/main" val="3185498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AB1CD-C58F-7938-2FD2-82555F646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615BE-EBD9-9487-35FB-1325CE8455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r>
              <a:rPr lang="en-GB" sz="2800" dirty="0"/>
              <a:t>See how many job roles you can list that are connected with Tourism….see who can get the most in your class.</a:t>
            </a:r>
          </a:p>
          <a:p>
            <a:endParaRPr lang="en-GB" sz="2800" dirty="0"/>
          </a:p>
          <a:p>
            <a:r>
              <a:rPr lang="en-GB" sz="2800" dirty="0"/>
              <a:t>And next time you are doing something ‘touristy’ – look at all the different jobs involved.</a:t>
            </a:r>
          </a:p>
          <a:p>
            <a:endParaRPr lang="en-GB" sz="2200" dirty="0"/>
          </a:p>
        </p:txBody>
      </p:sp>
      <p:pic>
        <p:nvPicPr>
          <p:cNvPr id="5" name="Picture 4" descr="A person writing on a notebook&#10;&#10;AI-generated content may be incorrect.">
            <a:extLst>
              <a:ext uri="{FF2B5EF4-FFF2-40B4-BE49-F238E27FC236}">
                <a16:creationId xmlns:a16="http://schemas.microsoft.com/office/drawing/2014/main" id="{74B03049-C716-AF2C-1B7C-F406EC503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72200" y="2271935"/>
            <a:ext cx="5181600" cy="3458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430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0D9FA5E5-50E0-EC66-EB54-16D8029912A3}"/>
              </a:ext>
            </a:extLst>
          </p:cNvPr>
          <p:cNvSpPr/>
          <p:nvPr/>
        </p:nvSpPr>
        <p:spPr>
          <a:xfrm>
            <a:off x="3544653" y="550086"/>
            <a:ext cx="4181475" cy="2971800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Recap – what do these areas all have in common?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E551C2-AA4B-A2D3-F73E-DE6585835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75" y="1619524"/>
            <a:ext cx="2800350" cy="22436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043CD7-5A20-ACBB-BA0F-F611A74AEEEF}"/>
              </a:ext>
            </a:extLst>
          </p:cNvPr>
          <p:cNvSpPr txBox="1"/>
          <p:nvPr/>
        </p:nvSpPr>
        <p:spPr>
          <a:xfrm>
            <a:off x="347280" y="550086"/>
            <a:ext cx="26928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People are living longer</a:t>
            </a:r>
          </a:p>
          <a:p>
            <a:pPr algn="ctr"/>
            <a:r>
              <a:rPr lang="en-GB" sz="1800" b="1" dirty="0">
                <a:latin typeface="Abadi" panose="020B0604020104020204" pitchFamily="34" charset="0"/>
              </a:rPr>
              <a:t> – need more health care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03F89F-B421-1648-0AC3-E447B7CFB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236" y="3863128"/>
            <a:ext cx="2426764" cy="1805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1C4F49-2B72-EAC9-EF9D-CD4565790F5D}"/>
              </a:ext>
            </a:extLst>
          </p:cNvPr>
          <p:cNvSpPr txBox="1"/>
          <p:nvPr/>
        </p:nvSpPr>
        <p:spPr>
          <a:xfrm>
            <a:off x="1444314" y="4325474"/>
            <a:ext cx="2517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Going green</a:t>
            </a:r>
          </a:p>
          <a:p>
            <a:pPr algn="ctr"/>
            <a:r>
              <a:rPr lang="en-GB" sz="1800" b="1" dirty="0">
                <a:latin typeface="Abadi" panose="020B0604020104020204" pitchFamily="34" charset="0"/>
              </a:rPr>
              <a:t> – saving the environment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F70DF0-46B1-D4BB-D6B4-68B2552B7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0656" y="136732"/>
            <a:ext cx="2936002" cy="20890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C4CEAB-22F5-41AE-D6CE-DE43E95AC828}"/>
              </a:ext>
            </a:extLst>
          </p:cNvPr>
          <p:cNvSpPr txBox="1"/>
          <p:nvPr/>
        </p:nvSpPr>
        <p:spPr>
          <a:xfrm>
            <a:off x="8363411" y="2345740"/>
            <a:ext cx="325754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badi" panose="020B0604020104020204" pitchFamily="34" charset="0"/>
              </a:rPr>
              <a:t>Consumer trends changing – spending more on leisure and on wellbeing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61ECD-6167-FB03-963F-608445A94A9B}"/>
              </a:ext>
            </a:extLst>
          </p:cNvPr>
          <p:cNvSpPr txBox="1"/>
          <p:nvPr/>
        </p:nvSpPr>
        <p:spPr>
          <a:xfrm>
            <a:off x="6593430" y="5353757"/>
            <a:ext cx="2517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Introduction of AI</a:t>
            </a:r>
          </a:p>
          <a:p>
            <a:pPr algn="ctr"/>
            <a:r>
              <a:rPr lang="en-GB" b="1" dirty="0">
                <a:latin typeface="Abadi" panose="020B0604020104020204" pitchFamily="34" charset="0"/>
              </a:rPr>
              <a:t>- this has created new job roles especially in tech and data </a:t>
            </a:r>
            <a:endParaRPr lang="en-GB" sz="1800" b="1" dirty="0">
              <a:latin typeface="Abadi" panose="020B0604020104020204" pitchFamily="34" charset="0"/>
            </a:endParaRPr>
          </a:p>
        </p:txBody>
      </p:sp>
      <p:pic>
        <p:nvPicPr>
          <p:cNvPr id="13" name="Picture 12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13A11A74-CC54-92E9-0E2D-EA4350DF53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386086" y="4184729"/>
            <a:ext cx="2106095" cy="236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44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C1BD26-15FE-E533-20A2-18244E936E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741BB6-518B-9A73-E4D9-EE05E2CE8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75" y="1619524"/>
            <a:ext cx="2800350" cy="22436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1E9238-8324-3C18-8880-65932513BBF9}"/>
              </a:ext>
            </a:extLst>
          </p:cNvPr>
          <p:cNvSpPr txBox="1"/>
          <p:nvPr/>
        </p:nvSpPr>
        <p:spPr>
          <a:xfrm>
            <a:off x="347280" y="550086"/>
            <a:ext cx="26928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People are living longer</a:t>
            </a:r>
          </a:p>
          <a:p>
            <a:pPr algn="ctr"/>
            <a:r>
              <a:rPr lang="en-GB" sz="1800" b="1" dirty="0">
                <a:latin typeface="Abadi" panose="020B0604020104020204" pitchFamily="34" charset="0"/>
              </a:rPr>
              <a:t> – need more health care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066B3F-CB2D-DE7E-01D3-973A503CD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236" y="3863128"/>
            <a:ext cx="2426764" cy="1805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D2557CA-6BDA-A603-D1CD-3EB86FFBCCEC}"/>
              </a:ext>
            </a:extLst>
          </p:cNvPr>
          <p:cNvSpPr txBox="1"/>
          <p:nvPr/>
        </p:nvSpPr>
        <p:spPr>
          <a:xfrm>
            <a:off x="1444314" y="4325474"/>
            <a:ext cx="2517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Going green</a:t>
            </a:r>
          </a:p>
          <a:p>
            <a:pPr algn="ctr"/>
            <a:r>
              <a:rPr lang="en-GB" sz="1800" b="1" dirty="0">
                <a:latin typeface="Abadi" panose="020B0604020104020204" pitchFamily="34" charset="0"/>
              </a:rPr>
              <a:t> – saving the environment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1C8ECA-4AA4-5E72-CAB5-B92199EC7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0656" y="136732"/>
            <a:ext cx="2936002" cy="20890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835A87-C0E7-7DF3-FE41-9E891601B6A8}"/>
              </a:ext>
            </a:extLst>
          </p:cNvPr>
          <p:cNvSpPr txBox="1"/>
          <p:nvPr/>
        </p:nvSpPr>
        <p:spPr>
          <a:xfrm>
            <a:off x="8363411" y="2345740"/>
            <a:ext cx="325754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badi" panose="020B0604020104020204" pitchFamily="34" charset="0"/>
              </a:rPr>
              <a:t>Consumer trends changing – spending more on leisure and on wellbeing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D03E55-BE0F-1824-AB5B-E98857739B7E}"/>
              </a:ext>
            </a:extLst>
          </p:cNvPr>
          <p:cNvSpPr txBox="1"/>
          <p:nvPr/>
        </p:nvSpPr>
        <p:spPr>
          <a:xfrm>
            <a:off x="6593430" y="5353757"/>
            <a:ext cx="2517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Introduction of AI</a:t>
            </a:r>
          </a:p>
          <a:p>
            <a:pPr algn="ctr"/>
            <a:r>
              <a:rPr lang="en-GB" b="1" dirty="0">
                <a:latin typeface="Abadi" panose="020B0604020104020204" pitchFamily="34" charset="0"/>
              </a:rPr>
              <a:t>- this has created new job roles especially in tech and data </a:t>
            </a:r>
            <a:endParaRPr lang="en-GB" sz="1800" b="1" dirty="0">
              <a:latin typeface="Abadi" panose="020B0604020104020204" pitchFamily="34" charset="0"/>
            </a:endParaRPr>
          </a:p>
        </p:txBody>
      </p:sp>
      <p:pic>
        <p:nvPicPr>
          <p:cNvPr id="13" name="Picture 12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52DF1840-98C7-99AB-25E0-08FFD8A58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386086" y="4184729"/>
            <a:ext cx="2106095" cy="2369357"/>
          </a:xfrm>
          <a:prstGeom prst="rect">
            <a:avLst/>
          </a:prstGeom>
        </p:spPr>
      </p:pic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DB35964E-92D6-360C-2AA5-80C9D8794B82}"/>
              </a:ext>
            </a:extLst>
          </p:cNvPr>
          <p:cNvSpPr/>
          <p:nvPr/>
        </p:nvSpPr>
        <p:spPr>
          <a:xfrm>
            <a:off x="3544653" y="389603"/>
            <a:ext cx="4181475" cy="2971800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They are all growth sectors – lots of jobs now and in the future</a:t>
            </a:r>
          </a:p>
        </p:txBody>
      </p:sp>
    </p:spTree>
    <p:extLst>
      <p:ext uri="{BB962C8B-B14F-4D97-AF65-F5344CB8AC3E}">
        <p14:creationId xmlns:p14="http://schemas.microsoft.com/office/powerpoint/2010/main" val="99524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5A5E9-4E4D-23A9-E70B-25D399B47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Today’s key question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See the source image">
            <a:extLst>
              <a:ext uri="{FF2B5EF4-FFF2-40B4-BE49-F238E27FC236}">
                <a16:creationId xmlns:a16="http://schemas.microsoft.com/office/drawing/2014/main" id="{FDAD6F28-3D19-0700-FB44-F6A67C3080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57" y="1588956"/>
            <a:ext cx="4686056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7A9437-8382-85A4-E2AF-D1DAD89609D6}"/>
              </a:ext>
            </a:extLst>
          </p:cNvPr>
          <p:cNvSpPr txBox="1"/>
          <p:nvPr/>
        </p:nvSpPr>
        <p:spPr>
          <a:xfrm>
            <a:off x="6448862" y="2151727"/>
            <a:ext cx="5043471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GB" sz="4000" dirty="0">
                <a:latin typeface="Abadi" panose="020B0604020104020204" pitchFamily="34" charset="0"/>
              </a:rPr>
              <a:t>Could you see yourself working</a:t>
            </a:r>
          </a:p>
          <a:p>
            <a:pPr marL="0" indent="0" algn="ctr">
              <a:buNone/>
            </a:pPr>
            <a:r>
              <a:rPr lang="en-GB" sz="4000" dirty="0">
                <a:latin typeface="Abadi" panose="020B0604020104020204" pitchFamily="34" charset="0"/>
              </a:rPr>
              <a:t> in the Tourism Industry?</a:t>
            </a:r>
          </a:p>
        </p:txBody>
      </p:sp>
    </p:spTree>
    <p:extLst>
      <p:ext uri="{BB962C8B-B14F-4D97-AF65-F5344CB8AC3E}">
        <p14:creationId xmlns:p14="http://schemas.microsoft.com/office/powerpoint/2010/main" val="404317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CA238-3049-292A-5FD5-D082E5CA9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8EDBB-172C-AF1A-8802-3F58808C4B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81380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endParaRPr lang="en-GB" dirty="0"/>
          </a:p>
          <a:p>
            <a:r>
              <a:rPr lang="en-GB" dirty="0"/>
              <a:t>Identify the job roles within the Tourism industry. </a:t>
            </a:r>
          </a:p>
          <a:p>
            <a:endParaRPr lang="en-GB" dirty="0"/>
          </a:p>
          <a:p>
            <a:r>
              <a:rPr lang="en-GB" dirty="0"/>
              <a:t>Explain the impact of tourism of a wide range of sectors.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r>
              <a:rPr lang="en-GB" dirty="0"/>
              <a:t>Evaluate the +/- of working within tourism.</a:t>
            </a:r>
          </a:p>
          <a:p>
            <a:endParaRPr lang="en-GB" dirty="0"/>
          </a:p>
        </p:txBody>
      </p:sp>
      <p:pic>
        <p:nvPicPr>
          <p:cNvPr id="5" name="Picture 4" descr="A hand writing a word on a white board&#10;&#10;AI-generated content may be incorrect.">
            <a:extLst>
              <a:ext uri="{FF2B5EF4-FFF2-40B4-BE49-F238E27FC236}">
                <a16:creationId xmlns:a16="http://schemas.microsoft.com/office/drawing/2014/main" id="{919C3F93-DCAD-A30E-725C-75EF78FBC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72200" y="2271935"/>
            <a:ext cx="5181600" cy="3458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674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70068ED-F9D4-351C-C524-3974BB541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Cumbria Growth Sector - Tourism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A11E53EF-95C4-96C4-BEFA-94DEB48C092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91" y="1535168"/>
            <a:ext cx="4686056" cy="435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1B1FE2-38A9-9D81-8011-EED923057A84}"/>
              </a:ext>
            </a:extLst>
          </p:cNvPr>
          <p:cNvSpPr txBox="1"/>
          <p:nvPr/>
        </p:nvSpPr>
        <p:spPr>
          <a:xfrm>
            <a:off x="7207046" y="1857637"/>
            <a:ext cx="3428768" cy="3706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>
                <a:latin typeface="Abadi" panose="020B0604020104020204" pitchFamily="34" charset="0"/>
              </a:rPr>
              <a:t>On average, how many tourists </a:t>
            </a:r>
          </a:p>
          <a:p>
            <a:pPr algn="ctr">
              <a:lnSpc>
                <a:spcPct val="150000"/>
              </a:lnSpc>
            </a:pPr>
            <a:r>
              <a:rPr lang="en-GB" sz="3200" b="1" dirty="0">
                <a:latin typeface="Abadi" panose="020B0604020104020204" pitchFamily="34" charset="0"/>
              </a:rPr>
              <a:t>do you think visit Cumbria each year?</a:t>
            </a:r>
          </a:p>
        </p:txBody>
      </p:sp>
    </p:spTree>
    <p:extLst>
      <p:ext uri="{BB962C8B-B14F-4D97-AF65-F5344CB8AC3E}">
        <p14:creationId xmlns:p14="http://schemas.microsoft.com/office/powerpoint/2010/main" val="2699167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C6D35-3F0E-5662-DF1B-9C3EDE123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Cumbria Growth Sector - Tourism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B7DB86-106D-4B4F-C0E6-0257E316E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400" dirty="0"/>
          </a:p>
          <a:p>
            <a:pPr marL="0" indent="0">
              <a:buNone/>
            </a:pPr>
            <a:r>
              <a:rPr lang="en-GB" sz="4400" dirty="0"/>
              <a:t>Over </a:t>
            </a:r>
            <a:r>
              <a:rPr lang="en-GB" sz="4400" b="1" dirty="0"/>
              <a:t>47 million </a:t>
            </a:r>
            <a:r>
              <a:rPr lang="en-GB" sz="4400" dirty="0"/>
              <a:t>tourists visit Cumbria every year.</a:t>
            </a:r>
          </a:p>
          <a:p>
            <a:endParaRPr lang="en-GB" dirty="0"/>
          </a:p>
        </p:txBody>
      </p:sp>
      <p:pic>
        <p:nvPicPr>
          <p:cNvPr id="6" name="Picture 5" descr="A person hiking on a trail&#10;&#10;AI-generated content may be incorrect.">
            <a:extLst>
              <a:ext uri="{FF2B5EF4-FFF2-40B4-BE49-F238E27FC236}">
                <a16:creationId xmlns:a16="http://schemas.microsoft.com/office/drawing/2014/main" id="{6C822E00-D41B-6A37-9190-FD19599B5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555" y="1690689"/>
            <a:ext cx="5196245" cy="403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330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23487B1-76BE-4735-A882-5BD4DB224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Cumbria Growth Sector - Tourism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A person hiking on a trail&#10;&#10;AI-generated content may be incorrect.">
            <a:extLst>
              <a:ext uri="{FF2B5EF4-FFF2-40B4-BE49-F238E27FC236}">
                <a16:creationId xmlns:a16="http://schemas.microsoft.com/office/drawing/2014/main" id="{42F61C1D-50C1-B804-98AF-174BD5AE0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9247" y="1612096"/>
            <a:ext cx="4682633" cy="36338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A6D400-18BC-7DCB-9826-608B2873B194}"/>
              </a:ext>
            </a:extLst>
          </p:cNvPr>
          <p:cNvSpPr txBox="1"/>
          <p:nvPr/>
        </p:nvSpPr>
        <p:spPr>
          <a:xfrm>
            <a:off x="5595192" y="2075180"/>
            <a:ext cx="609420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Tourism accounts for around 28% of the Cumbrian Economy.</a:t>
            </a:r>
          </a:p>
          <a:p>
            <a:pPr algn="ctr"/>
            <a:endParaRPr lang="en-GB" sz="3200" dirty="0">
              <a:latin typeface="Abadi" panose="020B0604020104020204" pitchFamily="34" charset="0"/>
            </a:endParaRPr>
          </a:p>
          <a:p>
            <a:pPr algn="ctr"/>
            <a:r>
              <a:rPr lang="en-GB" sz="3200" dirty="0">
                <a:latin typeface="Abadi" panose="020B0604020104020204" pitchFamily="34" charset="0"/>
              </a:rPr>
              <a:t>Around 1 in 4 people in Cumbria are employed within the Tourism industry. </a:t>
            </a:r>
          </a:p>
        </p:txBody>
      </p:sp>
    </p:spTree>
    <p:extLst>
      <p:ext uri="{BB962C8B-B14F-4D97-AF65-F5344CB8AC3E}">
        <p14:creationId xmlns:p14="http://schemas.microsoft.com/office/powerpoint/2010/main" val="462318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809AA-FF02-71B5-69F0-06900A8AD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Cumbria Growth Sector - Tourism</a:t>
            </a:r>
            <a:endParaRPr lang="en-GB" sz="4400" b="1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A lake surrounded by hills&#10;&#10;AI-generated content may be incorrect.">
            <a:extLst>
              <a:ext uri="{FF2B5EF4-FFF2-40B4-BE49-F238E27FC236}">
                <a16:creationId xmlns:a16="http://schemas.microsoft.com/office/drawing/2014/main" id="{7DDB1514-09FB-56C1-79BE-31C1C943FB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64314"/>
            <a:ext cx="4845184" cy="31467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A576D66-CD2D-7E4D-9D90-DE359B193FDB}"/>
              </a:ext>
            </a:extLst>
          </p:cNvPr>
          <p:cNvSpPr txBox="1"/>
          <p:nvPr/>
        </p:nvSpPr>
        <p:spPr>
          <a:xfrm>
            <a:off x="5769863" y="2302864"/>
            <a:ext cx="6094206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endParaRPr lang="en-GB" sz="3600" b="1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600" b="1" dirty="0">
                <a:latin typeface="Abadi" panose="020B0604020104020204" pitchFamily="34" charset="0"/>
              </a:rPr>
              <a:t>Which businesses benefit</a:t>
            </a:r>
          </a:p>
          <a:p>
            <a:pPr marL="0" indent="0" algn="ctr">
              <a:buNone/>
            </a:pPr>
            <a:r>
              <a:rPr lang="en-GB" sz="3600" b="1" dirty="0">
                <a:latin typeface="Abadi" panose="020B0604020104020204" pitchFamily="34" charset="0"/>
              </a:rPr>
              <a:t> from all the tourists?</a:t>
            </a:r>
          </a:p>
          <a:p>
            <a:pPr algn="ctr"/>
            <a:endParaRPr lang="en-GB" sz="1400" dirty="0">
              <a:latin typeface="Abadi" panose="020B0604020104020204" pitchFamily="34" charset="0"/>
            </a:endParaRPr>
          </a:p>
          <a:p>
            <a:pPr algn="ctr"/>
            <a:r>
              <a:rPr lang="en-GB" sz="2800" dirty="0">
                <a:latin typeface="Abadi" panose="020B0604020104020204" pitchFamily="34" charset="0"/>
              </a:rPr>
              <a:t>Aim for 5!</a:t>
            </a:r>
          </a:p>
        </p:txBody>
      </p:sp>
    </p:spTree>
    <p:extLst>
      <p:ext uri="{BB962C8B-B14F-4D97-AF65-F5344CB8AC3E}">
        <p14:creationId xmlns:p14="http://schemas.microsoft.com/office/powerpoint/2010/main" val="1762567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9CF8EB-1378-4EC6-9302-8CE84A5205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Today’s key question</vt:lpstr>
      <vt:lpstr>Today’s objectives</vt:lpstr>
      <vt:lpstr>Cumbria Growth Sector - Tourism</vt:lpstr>
      <vt:lpstr>Cumbria Growth Sector - Tourism</vt:lpstr>
      <vt:lpstr>Cumbria Growth Sector - Tourism</vt:lpstr>
      <vt:lpstr>Cumbria Growth Sector - Tourism</vt:lpstr>
      <vt:lpstr>Cumbria Growth Sector - Tourism</vt:lpstr>
      <vt:lpstr>Cumbria Growth Sector - Tourism</vt:lpstr>
      <vt:lpstr>Cumbria Growth Sector - Tourism</vt:lpstr>
      <vt:lpstr>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